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6" r:id="rId1"/>
  </p:sldMasterIdLst>
  <p:notesMasterIdLst>
    <p:notesMasterId r:id="rId16"/>
  </p:notesMasterIdLst>
  <p:handoutMasterIdLst>
    <p:handoutMasterId r:id="rId17"/>
  </p:handoutMasterIdLst>
  <p:sldIdLst>
    <p:sldId id="349" r:id="rId2"/>
    <p:sldId id="376" r:id="rId3"/>
    <p:sldId id="377" r:id="rId4"/>
    <p:sldId id="371" r:id="rId5"/>
    <p:sldId id="366" r:id="rId6"/>
    <p:sldId id="367" r:id="rId7"/>
    <p:sldId id="365" r:id="rId8"/>
    <p:sldId id="372" r:id="rId9"/>
    <p:sldId id="373" r:id="rId10"/>
    <p:sldId id="368" r:id="rId11"/>
    <p:sldId id="369" r:id="rId12"/>
    <p:sldId id="370" r:id="rId13"/>
    <p:sldId id="374" r:id="rId14"/>
    <p:sldId id="37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A59283"/>
    <a:srgbClr val="917B69"/>
    <a:srgbClr val="615953"/>
    <a:srgbClr val="F9F3E7"/>
    <a:srgbClr val="EFECEB"/>
    <a:srgbClr val="F2EFEE"/>
    <a:srgbClr val="E8E8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026" autoAdjust="0"/>
    <p:restoredTop sz="96487" autoAdjust="0"/>
  </p:normalViewPr>
  <p:slideViewPr>
    <p:cSldViewPr snapToGrid="0">
      <p:cViewPr varScale="1">
        <p:scale>
          <a:sx n="93" d="100"/>
          <a:sy n="93" d="100"/>
        </p:scale>
        <p:origin x="-102" y="-372"/>
      </p:cViewPr>
      <p:guideLst>
        <p:guide orient="horz" pos="4083"/>
        <p:guide orient="horz" pos="3963"/>
        <p:guide orient="horz" pos="852"/>
        <p:guide pos="343"/>
        <p:guide pos="5378"/>
        <p:guide pos="965"/>
        <p:guide pos="4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5FFCC31-8A52-4B5A-9AF1-B3C26BE4A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E2E6BF41-A647-40BD-8523-A321533EA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5000"/>
      </a:lnSpc>
      <a:spcBef>
        <a:spcPct val="6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14300" indent="-112713" algn="l" rtl="0" eaLnBrk="0" fontAlgn="base" hangingPunct="0">
      <a:lnSpc>
        <a:spcPct val="95000"/>
      </a:lnSpc>
      <a:spcBef>
        <a:spcPct val="4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47663" indent="-119063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66738" indent="-104775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798513" indent="-117475" algn="l" rtl="0" eaLnBrk="0" fontAlgn="base" hangingPunct="0">
      <a:lnSpc>
        <a:spcPct val="95000"/>
      </a:lnSpc>
      <a:spcBef>
        <a:spcPct val="20000"/>
      </a:spcBef>
      <a:spcAft>
        <a:spcPct val="0"/>
      </a:spcAft>
      <a:buChar char="•"/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BBA3B-620D-400D-A1DA-6D67C1D73D7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678A2B-0D88-4160-8EF1-B0CFBA541B7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440E0-21CF-47F1-A59D-D9FC011B5CD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ACE721-AFC8-4118-9D0E-C17E274420A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53E61-7520-4AE1-A4EF-12715F28966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derColorBox"/>
          <p:cNvSpPr>
            <a:spLocks noChangeArrowheads="1"/>
          </p:cNvSpPr>
          <p:nvPr/>
        </p:nvSpPr>
        <p:spPr bwMode="auto">
          <a:xfrm>
            <a:off x="0" y="1128713"/>
            <a:ext cx="1497013" cy="2286000"/>
          </a:xfrm>
          <a:prstGeom prst="rect">
            <a:avLst/>
          </a:prstGeom>
          <a:solidFill>
            <a:srgbClr val="923222"/>
          </a:soli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CH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419225" y="4221163"/>
            <a:ext cx="7410450" cy="1429829"/>
          </a:xfrm>
        </p:spPr>
        <p:txBody>
          <a:bodyPr>
            <a:noAutofit/>
          </a:bodyPr>
          <a:lstStyle>
            <a:lvl1pPr marL="0" indent="0" eaLnBrk="0" hangingPunct="0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  <a:defRPr sz="2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1412875" y="3573463"/>
            <a:ext cx="7413625" cy="535531"/>
          </a:xfrm>
        </p:spPr>
        <p:txBody>
          <a:bodyPr wrap="none" anchor="t">
            <a:noAutofit/>
          </a:bodyPr>
          <a:lstStyle>
            <a:lvl1pPr>
              <a:lnSpc>
                <a:spcPct val="90000"/>
              </a:lnSpc>
              <a:spcBef>
                <a:spcPct val="40000"/>
              </a:spcBef>
              <a:defRPr sz="3200"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AE562-B7FB-47D2-8552-116C88FA8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7050" y="1346200"/>
            <a:ext cx="4160838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0289" y="1346200"/>
            <a:ext cx="3998912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A15D2-D7BC-491E-99E3-5598E91A12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27051" y="1346200"/>
            <a:ext cx="2667371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6170308" y="1346200"/>
            <a:ext cx="2676809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3339524" y="1357911"/>
            <a:ext cx="2667371" cy="4933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30AA-52F9-4B5A-85E5-9954031E6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17435-1815-4263-AA35-D678F5181F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A9C48-17D9-4C31-B3E2-48762CE6CF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27051" y="1346200"/>
            <a:ext cx="2667371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6170308" y="1346200"/>
            <a:ext cx="2676809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3339524" y="1357911"/>
            <a:ext cx="2667371" cy="4933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7B13B-1CD8-41B8-AF49-FB2EA8C5A1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27051" y="1346200"/>
            <a:ext cx="2667371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6170308" y="1346200"/>
            <a:ext cx="2676809" cy="494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2"/>
          </p:nvPr>
        </p:nvSpPr>
        <p:spPr>
          <a:xfrm>
            <a:off x="3339524" y="1357911"/>
            <a:ext cx="2667371" cy="4933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968D0-90EC-464E-831A-02D168B2FA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ChangeArrowheads="1"/>
          </p:cNvSpPr>
          <p:nvPr/>
        </p:nvSpPr>
        <p:spPr bwMode="gray">
          <a:xfrm>
            <a:off x="0" y="1125538"/>
            <a:ext cx="9140825" cy="63500"/>
          </a:xfrm>
          <a:prstGeom prst="rect">
            <a:avLst/>
          </a:prstGeom>
          <a:solidFill>
            <a:srgbClr val="6A554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CH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539750" y="614363"/>
            <a:ext cx="82899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27050" y="1346200"/>
            <a:ext cx="8312150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388" y="6402388"/>
            <a:ext cx="6477000" cy="250825"/>
          </a:xfrm>
          <a:prstGeom prst="rect">
            <a:avLst/>
          </a:prstGeom>
        </p:spPr>
        <p:txBody>
          <a:bodyPr/>
          <a:lstStyle>
            <a:lvl1pPr>
              <a:defRPr sz="9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r>
              <a:rPr lang="en-US"/>
              <a:t>| Presentation Title | Presenter Name | Date | Subject | Business Use Only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163" y="6402388"/>
            <a:ext cx="400050" cy="247650"/>
          </a:xfrm>
          <a:prstGeom prst="rect">
            <a:avLst/>
          </a:prstGeom>
        </p:spPr>
        <p:txBody>
          <a:bodyPr/>
          <a:lstStyle>
            <a:lvl1pPr>
              <a:defRPr sz="9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F0E0CE8-C1BB-46BE-9569-5FEE7A71D1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4" r:id="rId2"/>
    <p:sldLayoutId id="2147483883" r:id="rId3"/>
    <p:sldLayoutId id="2147483882" r:id="rId4"/>
    <p:sldLayoutId id="2147483881" r:id="rId5"/>
    <p:sldLayoutId id="2147483880" r:id="rId6"/>
    <p:sldLayoutId id="2147483879" r:id="rId7"/>
    <p:sldLayoutId id="2147483878" r:id="rId8"/>
  </p:sldLayoutIdLst>
  <p:transition/>
  <p:hf hdr="0" dt="0"/>
  <p:txStyles>
    <p:titleStyle>
      <a:lvl1pPr algn="l" rtl="0" fontAlgn="base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rgbClr val="923222"/>
          </a:solidFill>
          <a:latin typeface="+mj-lt"/>
          <a:ea typeface="+mj-ea"/>
          <a:cs typeface="+mj-cs"/>
        </a:defRPr>
      </a:lvl1pPr>
      <a:lvl2pPr algn="l" rtl="0" fontAlgn="base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rgbClr val="923222"/>
          </a:solidFill>
          <a:latin typeface="Arial" charset="0"/>
        </a:defRPr>
      </a:lvl2pPr>
      <a:lvl3pPr algn="l" rtl="0" fontAlgn="base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rgbClr val="923222"/>
          </a:solidFill>
          <a:latin typeface="Arial" charset="0"/>
        </a:defRPr>
      </a:lvl3pPr>
      <a:lvl4pPr algn="l" rtl="0" fontAlgn="base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rgbClr val="923222"/>
          </a:solidFill>
          <a:latin typeface="Arial" charset="0"/>
        </a:defRPr>
      </a:lvl4pPr>
      <a:lvl5pPr algn="l" rtl="0" fontAlgn="base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rgbClr val="923222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sz="2800">
          <a:solidFill>
            <a:schemeClr val="folHlink"/>
          </a:solidFill>
          <a:latin typeface="Arial" charset="0"/>
        </a:defRPr>
      </a:lvl9pPr>
    </p:titleStyle>
    <p:bodyStyle>
      <a:lvl1pPr marL="233363" indent="-233363" algn="l" rtl="0" fontAlgn="base">
        <a:lnSpc>
          <a:spcPct val="95000"/>
        </a:lnSpc>
        <a:spcBef>
          <a:spcPct val="75000"/>
        </a:spcBef>
        <a:spcAft>
          <a:spcPct val="0"/>
        </a:spcAft>
        <a:buClr>
          <a:schemeClr val="accent1"/>
        </a:buClr>
        <a:buSzPct val="110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398463" indent="-163513" algn="l" rtl="0" fontAlgn="base">
        <a:lnSpc>
          <a:spcPct val="95000"/>
        </a:lnSpc>
        <a:spcBef>
          <a:spcPct val="40000"/>
        </a:spcBef>
        <a:spcAft>
          <a:spcPct val="0"/>
        </a:spcAft>
        <a:buClr>
          <a:srgbClr val="917B69"/>
        </a:buClr>
        <a:buFont typeface="Arial" charset="0"/>
        <a:buChar char="•"/>
        <a:defRPr sz="2000">
          <a:solidFill>
            <a:srgbClr val="000000"/>
          </a:solidFill>
          <a:latin typeface="+mn-lt"/>
        </a:defRPr>
      </a:lvl2pPr>
      <a:lvl3pPr marL="577850" indent="-177800" algn="l" rtl="0" fontAlgn="base">
        <a:lnSpc>
          <a:spcPct val="95000"/>
        </a:lnSpc>
        <a:spcBef>
          <a:spcPct val="30000"/>
        </a:spcBef>
        <a:spcAft>
          <a:spcPct val="0"/>
        </a:spcAft>
        <a:buFont typeface="Arial" charset="0"/>
        <a:buChar char="-"/>
        <a:defRPr>
          <a:solidFill>
            <a:srgbClr val="000000"/>
          </a:solidFill>
          <a:latin typeface="+mn-lt"/>
        </a:defRPr>
      </a:lvl3pPr>
      <a:lvl4pPr marL="752475" indent="-173038" algn="l" rtl="0" fontAlgn="base">
        <a:lnSpc>
          <a:spcPct val="95000"/>
        </a:lnSpc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000000"/>
          </a:solidFill>
          <a:latin typeface="+mn-lt"/>
        </a:defRPr>
      </a:lvl4pPr>
      <a:lvl5pPr marL="917575" indent="-163513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000000"/>
          </a:solidFill>
          <a:latin typeface="+mn-lt"/>
        </a:defRPr>
      </a:lvl5pPr>
      <a:lvl6pPr marL="1374775" indent="-163513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1831975" indent="-163513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2289175" indent="-163513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2746375" indent="-163513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DividerColorBox"/>
          <p:cNvSpPr>
            <a:spLocks noChangeArrowheads="1"/>
          </p:cNvSpPr>
          <p:nvPr/>
        </p:nvSpPr>
        <p:spPr bwMode="auto">
          <a:xfrm>
            <a:off x="0" y="1128713"/>
            <a:ext cx="1497013" cy="2286000"/>
          </a:xfrm>
          <a:prstGeom prst="rect">
            <a:avLst/>
          </a:prstGeom>
          <a:solidFill>
            <a:srgbClr val="E44C16"/>
          </a:solidFill>
          <a:ln w="1270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CH"/>
          </a:p>
        </p:txBody>
      </p:sp>
      <p:sp>
        <p:nvSpPr>
          <p:cNvPr id="3076" name="Rectangle 3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19225" y="4221163"/>
            <a:ext cx="7410450" cy="1430337"/>
          </a:xfrm>
        </p:spPr>
        <p:txBody>
          <a:bodyPr>
            <a:normAutofit/>
          </a:bodyPr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PPAR Annual Meeting 2011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12291" name="Rectangle 33"/>
          <p:cNvSpPr>
            <a:spLocks noGrp="1" noChangeArrowheads="1"/>
          </p:cNvSpPr>
          <p:nvPr>
            <p:ph type="ctrTitle" sz="quarter"/>
          </p:nvPr>
        </p:nvSpPr>
        <p:spPr>
          <a:xfrm>
            <a:off x="1412875" y="3573463"/>
            <a:ext cx="7402513" cy="979487"/>
          </a:xfrm>
        </p:spPr>
        <p:txBody>
          <a:bodyPr wrap="square">
            <a:spAutoFit/>
          </a:bodyPr>
          <a:lstStyle/>
          <a:p>
            <a:r>
              <a:rPr lang="en-US" smtClean="0">
                <a:solidFill>
                  <a:srgbClr val="923222"/>
                </a:solidFill>
              </a:rPr>
              <a:t>PAT tools enabling control strategy of CQAs / Regulatory Updates</a:t>
            </a:r>
          </a:p>
        </p:txBody>
      </p:sp>
      <p:pic>
        <p:nvPicPr>
          <p:cNvPr id="12292" name="DividerPicture" descr="NVS_PAS_00048_PPT.jpg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0825" y="1125538"/>
            <a:ext cx="76231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699BDFA2-5C1B-4D2D-B255-F80B9BD65727}" type="slidenum">
              <a:rPr lang="en-US"/>
              <a:pPr/>
              <a:t>10</a:t>
            </a:fld>
            <a:endParaRPr lang="en-US"/>
          </a:p>
        </p:txBody>
      </p:sp>
      <p:pic>
        <p:nvPicPr>
          <p:cNvPr id="2662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75" y="1254125"/>
            <a:ext cx="8953500" cy="448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7651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4148A49-D06D-48B7-A988-75489C639000}" type="slidenum">
              <a:rPr lang="en-US"/>
              <a:pPr/>
              <a:t>11</a:t>
            </a:fld>
            <a:endParaRPr lang="en-US"/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1333500"/>
            <a:ext cx="8620125" cy="464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8675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8676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9580297-7BAE-4A03-A295-019D76F0A5DF}" type="slidenum">
              <a:rPr lang="en-US"/>
              <a:pPr/>
              <a:t>12</a:t>
            </a:fld>
            <a:endParaRPr lang="en-US"/>
          </a:p>
        </p:txBody>
      </p:sp>
      <p:pic>
        <p:nvPicPr>
          <p:cNvPr id="2867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76338"/>
            <a:ext cx="9110663" cy="466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4C9A17A3-86E6-4CF4-BBEA-6D93AE32517F}" type="slidenum">
              <a:rPr lang="en-US"/>
              <a:pPr/>
              <a:t>13</a:t>
            </a:fld>
            <a:endParaRPr lang="en-US"/>
          </a:p>
        </p:txBody>
      </p:sp>
      <p:pic>
        <p:nvPicPr>
          <p:cNvPr id="2970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363663"/>
            <a:ext cx="8575675" cy="346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B19D5AAF-F7D5-42E3-811C-1EED84D1AE6C}" type="slidenum">
              <a:rPr lang="en-US"/>
              <a:pPr/>
              <a:t>14</a:t>
            </a:fld>
            <a:endParaRPr lang="en-US"/>
          </a:p>
        </p:txBody>
      </p:sp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9913" y="1316038"/>
            <a:ext cx="6491287" cy="509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ICH Q8 Control Strategy Definition (1)</a:t>
            </a:r>
          </a:p>
        </p:txBody>
      </p:sp>
      <p:sp>
        <p:nvSpPr>
          <p:cNvPr id="14338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C820B312-1B64-40F5-B0BC-B77392124730}" type="slidenum">
              <a:rPr lang="en-US"/>
              <a:pPr/>
              <a:t>2</a:t>
            </a:fld>
            <a:endParaRPr lang="en-US"/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8" y="1785938"/>
            <a:ext cx="9034462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ICH Q8 Control Strategy Definition (2)</a:t>
            </a:r>
          </a:p>
        </p:txBody>
      </p:sp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C595C7D-95BB-41F1-AA22-695186DC2B1C}" type="slidenum">
              <a:rPr lang="en-US"/>
              <a:pPr/>
              <a:t>3</a:t>
            </a:fld>
            <a:endParaRPr lang="en-US"/>
          </a:p>
        </p:txBody>
      </p:sp>
      <p:pic>
        <p:nvPicPr>
          <p:cNvPr id="1536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88" y="1471613"/>
            <a:ext cx="9039226" cy="386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Regulatory updates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>
                <a:solidFill>
                  <a:schemeClr val="accent6"/>
                </a:solidFill>
              </a:rPr>
              <a:t>PAT control tools mentioned in the </a:t>
            </a:r>
            <a:r>
              <a:rPr lang="en-US" dirty="0" smtClean="0">
                <a:solidFill>
                  <a:schemeClr val="accent2"/>
                </a:solidFill>
              </a:rPr>
              <a:t>new FDA Process Validation Guideline </a:t>
            </a:r>
            <a:r>
              <a:rPr lang="en-US" dirty="0" smtClean="0">
                <a:solidFill>
                  <a:schemeClr val="tx1"/>
                </a:solidFill>
              </a:rPr>
              <a:t> (January 2011)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Control Strategy section in the </a:t>
            </a:r>
            <a:r>
              <a:rPr lang="en-US" dirty="0" smtClean="0">
                <a:solidFill>
                  <a:schemeClr val="accent2"/>
                </a:solidFill>
              </a:rPr>
              <a:t>ICH Points to Consider / ICH-Endorsed  Guide for ICHQ9/Q9/Q10 Implementation </a:t>
            </a:r>
            <a:r>
              <a:rPr lang="en-US" dirty="0" smtClean="0">
                <a:solidFill>
                  <a:schemeClr val="tx1"/>
                </a:solidFill>
              </a:rPr>
              <a:t>(June 2011)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ASTM standards?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EMA and PQRI working groups on </a:t>
            </a:r>
            <a:r>
              <a:rPr lang="en-US" dirty="0" smtClean="0">
                <a:solidFill>
                  <a:schemeClr val="accent2"/>
                </a:solidFill>
              </a:rPr>
              <a:t>Large Sample Size statistical evaluations </a:t>
            </a:r>
            <a:r>
              <a:rPr lang="en-US" dirty="0" smtClean="0">
                <a:solidFill>
                  <a:schemeClr val="tx1"/>
                </a:solidFill>
              </a:rPr>
              <a:t>-&gt; Separate discussion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Impact of EMA/FDA QbD Pilot Program on evaluation of PAT tools?</a:t>
            </a:r>
            <a:endParaRPr lang="en-US" dirty="0" smtClean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Anything else?</a:t>
            </a:r>
          </a:p>
        </p:txBody>
      </p:sp>
      <p:sp>
        <p:nvSpPr>
          <p:cNvPr id="16387" name="Footer Placeholder 10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16388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F6E7FF4-EAAC-415C-8DBF-812DB11F0EF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1: FDA Validation Guideline (Jan 2011)</a:t>
            </a:r>
          </a:p>
        </p:txBody>
      </p:sp>
      <p:sp>
        <p:nvSpPr>
          <p:cNvPr id="18434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Section B-2 (bottom page 9 / page 10)</a:t>
            </a:r>
          </a:p>
        </p:txBody>
      </p:sp>
      <p:sp>
        <p:nvSpPr>
          <p:cNvPr id="18435" name="Footer Placeholder 10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18436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D6DC501D-7DC2-45BA-AB8B-738317C79E6C}" type="slidenum">
              <a:rPr lang="en-US"/>
              <a:pPr/>
              <a:t>5</a:t>
            </a:fld>
            <a:endParaRPr lang="en-US"/>
          </a:p>
        </p:txBody>
      </p:sp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04975"/>
            <a:ext cx="2874963" cy="38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6300" y="2770188"/>
            <a:ext cx="6985000" cy="39878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0482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3" name="Footer Placeholder 10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0484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20C07FC1-8034-4B86-A0FB-19E1E0C7E9F6}" type="slidenum">
              <a:rPr lang="en-US"/>
              <a:pPr/>
              <a:t>6</a:t>
            </a:fld>
            <a:endParaRPr lang="en-US"/>
          </a:p>
        </p:txBody>
      </p:sp>
      <p:pic>
        <p:nvPicPr>
          <p:cNvPr id="2048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300" y="1206500"/>
            <a:ext cx="7885113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 topics</a:t>
            </a:r>
          </a:p>
        </p:txBody>
      </p:sp>
      <p:sp>
        <p:nvSpPr>
          <p:cNvPr id="22530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is the importance of using PAT tools in developing a control strategy for a pharma process / CQAs in your company?</a:t>
            </a:r>
          </a:p>
          <a:p>
            <a:r>
              <a:rPr lang="en-US" smtClean="0"/>
              <a:t>Do you use PAT tools for feed-forward/-back control loops? </a:t>
            </a:r>
          </a:p>
          <a:p>
            <a:r>
              <a:rPr lang="en-US" smtClean="0"/>
              <a:t>What is the role of PAT tools to achieve RTRT for CQAs?</a:t>
            </a:r>
          </a:p>
          <a:p>
            <a:r>
              <a:rPr lang="en-US" smtClean="0"/>
              <a:t>Do you have first-hand experience with registration of PAT solution(s) for Control Strategy?</a:t>
            </a:r>
          </a:p>
          <a:p>
            <a:r>
              <a:rPr lang="en-US" smtClean="0"/>
              <a:t>From a regulatory point of view, are PAT control strategies treated in the same way in EU, US and Rest of World?</a:t>
            </a:r>
          </a:p>
          <a:p>
            <a:endParaRPr lang="en-US" smtClean="0"/>
          </a:p>
        </p:txBody>
      </p:sp>
      <p:sp>
        <p:nvSpPr>
          <p:cNvPr id="22531" name="Footer Placeholder 10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2532" name="Slide Number Placeholder 9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6777111-954B-41B2-AEDA-963A5AF2AA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Back-ups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4579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7DAEDB49-00E0-448C-BB10-F97586F4F263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Ref. 2: ICH Doc. “Points to Consider” (Jun 2011)</a:t>
            </a:r>
          </a:p>
        </p:txBody>
      </p:sp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| Presentation Title | Presenter Name | Date | Subject | Business Use Only</a:t>
            </a:r>
          </a:p>
        </p:txBody>
      </p:sp>
      <p:sp>
        <p:nvSpPr>
          <p:cNvPr id="25603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EE7DF699-F7F6-4DDD-8F72-368A191868A4}" type="slidenum">
              <a:rPr lang="en-US"/>
              <a:pPr/>
              <a:t>9</a:t>
            </a:fld>
            <a:endParaRPr lang="en-US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013" y="2435225"/>
            <a:ext cx="8445500" cy="201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NUMBER" val="0"/>
  <p:tag name="DIVIDERPICTUREPATH" val="C:\Program Files\PPTADDIN.2007.EN\Picturegallery\NVS_PAS_00048_PPT.jpg"/>
  <p:tag name="SLIDETYPE" val="NovartisTitle"/>
</p:tagLst>
</file>

<file path=ppt/theme/theme1.xml><?xml version="1.0" encoding="utf-8"?>
<a:theme xmlns:a="http://schemas.openxmlformats.org/drawingml/2006/main" name="01_Novartis_White">
  <a:themeElements>
    <a:clrScheme name="NovartisWhit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FCAF17"/>
      </a:accent1>
      <a:accent2>
        <a:srgbClr val="EC8026"/>
      </a:accent2>
      <a:accent3>
        <a:srgbClr val="E44C16"/>
      </a:accent3>
      <a:accent4>
        <a:srgbClr val="923222"/>
      </a:accent4>
      <a:accent5>
        <a:srgbClr val="634329"/>
      </a:accent5>
      <a:accent6>
        <a:srgbClr val="000000"/>
      </a:accent6>
      <a:hlink>
        <a:srgbClr val="E44C16"/>
      </a:hlink>
      <a:folHlink>
        <a:srgbClr val="FCAF17"/>
      </a:folHlink>
    </a:clrScheme>
    <a:fontScheme name="Novartis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Novartis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ovartis">
  <a:themeElements>
    <a:clrScheme name="Novartis">
      <a:dk1>
        <a:srgbClr val="917B69"/>
      </a:dk1>
      <a:lt1>
        <a:srgbClr val="FFFFFF"/>
      </a:lt1>
      <a:dk2>
        <a:srgbClr val="917B69"/>
      </a:dk2>
      <a:lt2>
        <a:srgbClr val="F8F8F8"/>
      </a:lt2>
      <a:accent1>
        <a:srgbClr val="FCAF17"/>
      </a:accent1>
      <a:accent2>
        <a:srgbClr val="EC8026"/>
      </a:accent2>
      <a:accent3>
        <a:srgbClr val="E44C16"/>
      </a:accent3>
      <a:accent4>
        <a:srgbClr val="923222"/>
      </a:accent4>
      <a:accent5>
        <a:srgbClr val="634329"/>
      </a:accent5>
      <a:accent6>
        <a:srgbClr val="000000"/>
      </a:accent6>
      <a:hlink>
        <a:srgbClr val="917B69"/>
      </a:hlink>
      <a:folHlink>
        <a:srgbClr val="917B69"/>
      </a:folHlink>
    </a:clrScheme>
    <a:fontScheme name="Novart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Novart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Novartis">
  <a:themeElements>
    <a:clrScheme name="Novartis">
      <a:dk1>
        <a:srgbClr val="917B69"/>
      </a:dk1>
      <a:lt1>
        <a:srgbClr val="FFFFFF"/>
      </a:lt1>
      <a:dk2>
        <a:srgbClr val="917B69"/>
      </a:dk2>
      <a:lt2>
        <a:srgbClr val="F8F8F8"/>
      </a:lt2>
      <a:accent1>
        <a:srgbClr val="FCAF17"/>
      </a:accent1>
      <a:accent2>
        <a:srgbClr val="EC8026"/>
      </a:accent2>
      <a:accent3>
        <a:srgbClr val="E44C16"/>
      </a:accent3>
      <a:accent4>
        <a:srgbClr val="923222"/>
      </a:accent4>
      <a:accent5>
        <a:srgbClr val="634329"/>
      </a:accent5>
      <a:accent6>
        <a:srgbClr val="000000"/>
      </a:accent6>
      <a:hlink>
        <a:srgbClr val="917B69"/>
      </a:hlink>
      <a:folHlink>
        <a:srgbClr val="917B69"/>
      </a:folHlink>
    </a:clrScheme>
    <a:fontScheme name="Novart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Novart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377</Words>
  <Application>Microsoft Office PowerPoint</Application>
  <PresentationFormat>On-screen Show (4:3)</PresentationFormat>
  <Paragraphs>59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Wingdings</vt:lpstr>
      <vt:lpstr>01_Novartis_White</vt:lpstr>
      <vt:lpstr>01_Novartis_White</vt:lpstr>
      <vt:lpstr>PAT tools enabling control strategy of CQAs / Regulatory Updates</vt:lpstr>
      <vt:lpstr>ICH Q8 Control Strategy Definition (1)</vt:lpstr>
      <vt:lpstr>ICH Q8 Control Strategy Definition (2)</vt:lpstr>
      <vt:lpstr>Regulatory updates</vt:lpstr>
      <vt:lpstr>Ref. 1: FDA Validation Guideline (Jan 2011)</vt:lpstr>
      <vt:lpstr>Ref. 2: ICH Doc. “Points to Consider” (Jun 2011)</vt:lpstr>
      <vt:lpstr>Discussion topics</vt:lpstr>
      <vt:lpstr>Back-ups</vt:lpstr>
      <vt:lpstr>Ref. 2: ICH Doc. “Points to Consider” (Jun 2011)</vt:lpstr>
      <vt:lpstr>Ref. 2: ICH Doc. “Points to Consider” (Jun 2011)</vt:lpstr>
      <vt:lpstr>Ref. 2: ICH Doc. “Points to Consider” (Jun 2011)</vt:lpstr>
      <vt:lpstr>Ref. 2: ICH Doc. “Points to Consider” (Jun 2011)</vt:lpstr>
      <vt:lpstr>Ref. 2: ICH Doc. “Points to Consider” (Jun 2011)</vt:lpstr>
      <vt:lpstr>Ref. 2: ICH Doc. “Points to Consider” (Jun 2011)</vt:lpstr>
    </vt:vector>
  </TitlesOfParts>
  <Company>Novartis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Novartis AG</dc:creator>
  <cp:lastModifiedBy>pritchar</cp:lastModifiedBy>
  <cp:revision>302</cp:revision>
  <dcterms:created xsi:type="dcterms:W3CDTF">2003-03-31T17:34:10Z</dcterms:created>
  <dcterms:modified xsi:type="dcterms:W3CDTF">2011-12-09T14:54:16Z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viderSectionCount">
    <vt:lpwstr>6</vt:lpwstr>
  </property>
</Properties>
</file>